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75" r:id="rId8"/>
    <p:sldId id="276" r:id="rId9"/>
    <p:sldId id="262" r:id="rId10"/>
    <p:sldId id="263" r:id="rId11"/>
    <p:sldId id="270" r:id="rId12"/>
    <p:sldId id="271" r:id="rId13"/>
    <p:sldId id="273" r:id="rId14"/>
    <p:sldId id="274" r:id="rId15"/>
    <p:sldId id="264" r:id="rId16"/>
    <p:sldId id="265" r:id="rId17"/>
    <p:sldId id="266" r:id="rId18"/>
    <p:sldId id="277" r:id="rId19"/>
    <p:sldId id="267" r:id="rId20"/>
    <p:sldId id="269"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96" d="100"/>
          <a:sy n="96" d="100"/>
        </p:scale>
        <p:origin x="-17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67A4FB-1EA4-447B-A5AC-C65F75C1B44E}" type="datetimeFigureOut">
              <a:rPr lang="en-IN" smtClean="0"/>
              <a:t>29-11-2018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1700610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67A4FB-1EA4-447B-A5AC-C65F75C1B44E}" type="datetimeFigureOut">
              <a:rPr lang="en-IN" smtClean="0"/>
              <a:t>29-11-2018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352789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67A4FB-1EA4-447B-A5AC-C65F75C1B44E}" type="datetimeFigureOut">
              <a:rPr lang="en-IN" smtClean="0"/>
              <a:t>29-11-2018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974667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67A4FB-1EA4-447B-A5AC-C65F75C1B44E}" type="datetimeFigureOut">
              <a:rPr lang="en-IN" smtClean="0"/>
              <a:t>29-11-2018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040A71-C081-4AB1-9A43-BF5989F83651}"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24250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67A4FB-1EA4-447B-A5AC-C65F75C1B44E}" type="datetimeFigureOut">
              <a:rPr lang="en-IN" smtClean="0"/>
              <a:t>29-11-2018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1513718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267A4FB-1EA4-447B-A5AC-C65F75C1B44E}" type="datetimeFigureOut">
              <a:rPr lang="en-IN" smtClean="0"/>
              <a:t>29-11-2018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4139532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267A4FB-1EA4-447B-A5AC-C65F75C1B44E}" type="datetimeFigureOut">
              <a:rPr lang="en-IN" smtClean="0"/>
              <a:t>29-11-2018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1671736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67A4FB-1EA4-447B-A5AC-C65F75C1B44E}" type="datetimeFigureOut">
              <a:rPr lang="en-IN" smtClean="0"/>
              <a:t>29-11-2018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338371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67A4FB-1EA4-447B-A5AC-C65F75C1B44E}" type="datetimeFigureOut">
              <a:rPr lang="en-IN" smtClean="0"/>
              <a:t>29-11-2018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66266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67A4FB-1EA4-447B-A5AC-C65F75C1B44E}" type="datetimeFigureOut">
              <a:rPr lang="en-IN" smtClean="0"/>
              <a:t>29-11-2018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326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67A4FB-1EA4-447B-A5AC-C65F75C1B44E}" type="datetimeFigureOut">
              <a:rPr lang="en-IN" smtClean="0"/>
              <a:t>29-11-2018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2264589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67A4FB-1EA4-447B-A5AC-C65F75C1B44E}" type="datetimeFigureOut">
              <a:rPr lang="en-IN" smtClean="0"/>
              <a:t>29-11-2018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257376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67A4FB-1EA4-447B-A5AC-C65F75C1B44E}" type="datetimeFigureOut">
              <a:rPr lang="en-IN" smtClean="0"/>
              <a:t>29-11-2018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1355100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67A4FB-1EA4-447B-A5AC-C65F75C1B44E}" type="datetimeFigureOut">
              <a:rPr lang="en-IN" smtClean="0"/>
              <a:t>29-11-2018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1317818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67A4FB-1EA4-447B-A5AC-C65F75C1B44E}" type="datetimeFigureOut">
              <a:rPr lang="en-IN" smtClean="0"/>
              <a:t>29-11-2018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1558937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267A4FB-1EA4-447B-A5AC-C65F75C1B44E}" type="datetimeFigureOut">
              <a:rPr lang="en-IN" smtClean="0"/>
              <a:t>29-11-2018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329213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267A4FB-1EA4-447B-A5AC-C65F75C1B44E}" type="datetimeFigureOut">
              <a:rPr lang="en-IN" smtClean="0"/>
              <a:t>29-11-2018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040A71-C081-4AB1-9A43-BF5989F83651}" type="slidenum">
              <a:rPr lang="en-IN" smtClean="0"/>
              <a:t>‹#›</a:t>
            </a:fld>
            <a:endParaRPr lang="en-IN"/>
          </a:p>
        </p:txBody>
      </p:sp>
    </p:spTree>
    <p:extLst>
      <p:ext uri="{BB962C8B-B14F-4D97-AF65-F5344CB8AC3E}">
        <p14:creationId xmlns:p14="http://schemas.microsoft.com/office/powerpoint/2010/main" val="572757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267A4FB-1EA4-447B-A5AC-C65F75C1B44E}" type="datetimeFigureOut">
              <a:rPr lang="en-IN" smtClean="0"/>
              <a:t>29-11-2018</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F040A71-C081-4AB1-9A43-BF5989F83651}" type="slidenum">
              <a:rPr lang="en-IN" smtClean="0"/>
              <a:t>‹#›</a:t>
            </a:fld>
            <a:endParaRPr lang="en-IN"/>
          </a:p>
        </p:txBody>
      </p:sp>
    </p:spTree>
    <p:extLst>
      <p:ext uri="{BB962C8B-B14F-4D97-AF65-F5344CB8AC3E}">
        <p14:creationId xmlns:p14="http://schemas.microsoft.com/office/powerpoint/2010/main" val="3615290320"/>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rive.google.com/file/d/1CPZ_Y1J-D67HJSCdSCgXCSObQhgqb-4A/view?usp=drivesdk"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5776093-83A3-436F-9894-070F1CB51681}"/>
              </a:ext>
            </a:extLst>
          </p:cNvPr>
          <p:cNvSpPr>
            <a:spLocks noGrp="1"/>
          </p:cNvSpPr>
          <p:nvPr>
            <p:ph type="title"/>
          </p:nvPr>
        </p:nvSpPr>
        <p:spPr>
          <a:xfrm>
            <a:off x="1215888" y="1331696"/>
            <a:ext cx="9590550" cy="1828813"/>
          </a:xfrm>
        </p:spPr>
        <p:txBody>
          <a:bodyPr/>
          <a:lstStyle/>
          <a:p>
            <a:pPr lvl="0">
              <a:spcBef>
                <a:spcPts val="0"/>
              </a:spcBef>
            </a:pPr>
            <a:r>
              <a:rPr lang="en-IN" b="1"/>
              <a:t>CATERO</a:t>
            </a:r>
            <a:r>
              <a:rPr lang="en-IN"/>
              <a:t/>
            </a:r>
            <a:br>
              <a:rPr lang="en-IN"/>
            </a:br>
            <a:r>
              <a:rPr lang="en-IN"/>
              <a:t>CATERING MANAGEMENT SYSTEM</a:t>
            </a:r>
            <a:endParaRPr lang="en-IN" dirty="0"/>
          </a:p>
        </p:txBody>
      </p:sp>
      <p:sp>
        <p:nvSpPr>
          <p:cNvPr id="7" name="Text Placeholder 6">
            <a:extLst>
              <a:ext uri="{FF2B5EF4-FFF2-40B4-BE49-F238E27FC236}">
                <a16:creationId xmlns="" xmlns:a16="http://schemas.microsoft.com/office/drawing/2014/main" id="{F97BD438-2FD1-4448-A613-B1635DC3B822}"/>
              </a:ext>
            </a:extLst>
          </p:cNvPr>
          <p:cNvSpPr>
            <a:spLocks noGrp="1"/>
          </p:cNvSpPr>
          <p:nvPr>
            <p:ph type="body" idx="1"/>
          </p:nvPr>
        </p:nvSpPr>
        <p:spPr>
          <a:xfrm>
            <a:off x="859288" y="4204209"/>
            <a:ext cx="10780776" cy="1554040"/>
          </a:xfrm>
        </p:spPr>
        <p:txBody>
          <a:bodyPr>
            <a:normAutofit fontScale="92500" lnSpcReduction="20000"/>
          </a:bodyPr>
          <a:lstStyle/>
          <a:p>
            <a:pPr lvl="0" algn="l">
              <a:spcBef>
                <a:spcPts val="0"/>
              </a:spcBef>
              <a:spcAft>
                <a:spcPts val="0"/>
              </a:spcAft>
            </a:pPr>
            <a:r>
              <a:rPr lang="en-IN" b="1" smtClean="0"/>
              <a:t> Members:                                           								Mentored by:</a:t>
            </a:r>
            <a:endParaRPr lang="en-IN"/>
          </a:p>
          <a:p>
            <a:pPr lvl="0" algn="l">
              <a:spcBef>
                <a:spcPts val="0"/>
              </a:spcBef>
              <a:spcAft>
                <a:spcPts val="0"/>
              </a:spcAft>
            </a:pPr>
            <a:r>
              <a:rPr lang="en-IN"/>
              <a:t>	Ajay sharma 		- </a:t>
            </a:r>
            <a:r>
              <a:rPr lang="en-IN" smtClean="0"/>
              <a:t>U101116FCS006									</a:t>
            </a:r>
            <a:r>
              <a:rPr lang="en-IN" b="1" smtClean="0"/>
              <a:t>Amit Kumar Sir</a:t>
            </a:r>
            <a:endParaRPr lang="en-IN" b="1"/>
          </a:p>
          <a:p>
            <a:pPr lvl="0" algn="l">
              <a:spcBef>
                <a:spcPts val="0"/>
              </a:spcBef>
              <a:spcAft>
                <a:spcPts val="0"/>
              </a:spcAft>
            </a:pPr>
            <a:r>
              <a:rPr lang="en-IN"/>
              <a:t>	</a:t>
            </a:r>
            <a:r>
              <a:rPr lang="en-IN" smtClean="0"/>
              <a:t>Cvn </a:t>
            </a:r>
            <a:r>
              <a:rPr lang="en-IN"/>
              <a:t>Sai Koushik	- </a:t>
            </a:r>
            <a:r>
              <a:rPr lang="en-IN" smtClean="0"/>
              <a:t>U101116FCS024							</a:t>
            </a:r>
            <a:endParaRPr lang="en-IN"/>
          </a:p>
          <a:p>
            <a:pPr lvl="0" algn="l">
              <a:spcBef>
                <a:spcPts val="0"/>
              </a:spcBef>
              <a:spcAft>
                <a:spcPts val="0"/>
              </a:spcAft>
            </a:pPr>
            <a:r>
              <a:rPr lang="en-IN"/>
              <a:t>	Desu Lohith		- </a:t>
            </a:r>
            <a:r>
              <a:rPr lang="en-IN" smtClean="0"/>
              <a:t>U101116FEC159</a:t>
            </a:r>
          </a:p>
          <a:p>
            <a:pPr algn="l">
              <a:spcBef>
                <a:spcPts val="0"/>
              </a:spcBef>
              <a:spcAft>
                <a:spcPts val="0"/>
              </a:spcAft>
            </a:pPr>
            <a:r>
              <a:rPr lang="en-IN" smtClean="0"/>
              <a:t>	Ashish </a:t>
            </a:r>
            <a:r>
              <a:rPr lang="en-IN"/>
              <a:t>bisht 		- </a:t>
            </a:r>
            <a:r>
              <a:rPr lang="en-IN" smtClean="0"/>
              <a:t>U101116FCS015							</a:t>
            </a:r>
            <a:r>
              <a:rPr lang="en-IN"/>
              <a:t> Student </a:t>
            </a:r>
            <a:r>
              <a:rPr lang="en-IN" smtClean="0"/>
              <a:t>mentor:</a:t>
            </a:r>
            <a:endParaRPr lang="en-IN"/>
          </a:p>
          <a:p>
            <a:pPr lvl="0" algn="l">
              <a:spcBef>
                <a:spcPts val="0"/>
              </a:spcBef>
              <a:spcAft>
                <a:spcPts val="0"/>
              </a:spcAft>
            </a:pPr>
            <a:r>
              <a:rPr lang="en-IN"/>
              <a:t>	Mitul kumar		- </a:t>
            </a:r>
            <a:r>
              <a:rPr lang="en-IN" smtClean="0"/>
              <a:t>U101116FCS068									Surabhi Chaitanya </a:t>
            </a:r>
            <a:endParaRPr lang="en-IN"/>
          </a:p>
        </p:txBody>
      </p:sp>
    </p:spTree>
    <p:extLst>
      <p:ext uri="{BB962C8B-B14F-4D97-AF65-F5344CB8AC3E}">
        <p14:creationId xmlns:p14="http://schemas.microsoft.com/office/powerpoint/2010/main" val="196148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4F3FA2C-2975-42F5-9601-369748F83F80}"/>
              </a:ext>
            </a:extLst>
          </p:cNvPr>
          <p:cNvSpPr>
            <a:spLocks noGrp="1"/>
          </p:cNvSpPr>
          <p:nvPr>
            <p:ph idx="1"/>
          </p:nvPr>
        </p:nvSpPr>
        <p:spPr/>
        <p:txBody>
          <a:bodyPr/>
          <a:lstStyle/>
          <a:p>
            <a:pPr marL="36900" indent="0">
              <a:buNone/>
            </a:pPr>
            <a:r>
              <a:rPr lang="en-IN" b="1" dirty="0">
                <a:effectLst/>
              </a:rPr>
              <a:t>Technologies :</a:t>
            </a:r>
          </a:p>
          <a:p>
            <a:pPr lvl="0" fontAlgn="base"/>
            <a:r>
              <a:rPr lang="en-IN">
                <a:effectLst/>
              </a:rPr>
              <a:t> </a:t>
            </a:r>
            <a:r>
              <a:rPr lang="en-IN" smtClean="0">
                <a:effectLst/>
              </a:rPr>
              <a:t>HTML</a:t>
            </a:r>
            <a:endParaRPr lang="en-IN" dirty="0">
              <a:effectLst/>
            </a:endParaRPr>
          </a:p>
          <a:p>
            <a:pPr lvl="0" fontAlgn="base"/>
            <a:r>
              <a:rPr lang="en-IN">
                <a:effectLst/>
              </a:rPr>
              <a:t> </a:t>
            </a:r>
            <a:r>
              <a:rPr lang="en-IN" smtClean="0">
                <a:effectLst/>
              </a:rPr>
              <a:t>CSS</a:t>
            </a:r>
            <a:endParaRPr lang="en-IN" dirty="0">
              <a:effectLst/>
            </a:endParaRPr>
          </a:p>
          <a:p>
            <a:pPr lvl="0" fontAlgn="base"/>
            <a:r>
              <a:rPr lang="en-IN" dirty="0">
                <a:effectLst/>
              </a:rPr>
              <a:t> </a:t>
            </a:r>
            <a:r>
              <a:rPr lang="en-IN">
                <a:effectLst/>
              </a:rPr>
              <a:t>Java </a:t>
            </a:r>
            <a:r>
              <a:rPr lang="en-IN" smtClean="0">
                <a:effectLst/>
              </a:rPr>
              <a:t>Script</a:t>
            </a:r>
            <a:endParaRPr lang="en-IN" dirty="0">
              <a:effectLst/>
            </a:endParaRPr>
          </a:p>
          <a:p>
            <a:pPr lvl="0" fontAlgn="base"/>
            <a:r>
              <a:rPr lang="en-IN">
                <a:effectLst/>
              </a:rPr>
              <a:t> </a:t>
            </a:r>
            <a:r>
              <a:rPr lang="en-IN" smtClean="0">
                <a:effectLst/>
              </a:rPr>
              <a:t>Servlets</a:t>
            </a:r>
          </a:p>
          <a:p>
            <a:pPr lvl="0" fontAlgn="base"/>
            <a:r>
              <a:rPr lang="en-IN" smtClean="0">
                <a:effectLst/>
              </a:rPr>
              <a:t>My SQL</a:t>
            </a:r>
          </a:p>
          <a:p>
            <a:pPr lvl="0" fontAlgn="base"/>
            <a:r>
              <a:rPr lang="en-IN" smtClean="0">
                <a:effectLst/>
              </a:rPr>
              <a:t>GIT</a:t>
            </a:r>
            <a:endParaRPr lang="en-IN" dirty="0">
              <a:effectLst/>
            </a:endParaRPr>
          </a:p>
          <a:p>
            <a:pPr marL="36900" indent="0">
              <a:buNone/>
            </a:pPr>
            <a:endParaRPr lang="en-IN" dirty="0"/>
          </a:p>
        </p:txBody>
      </p:sp>
    </p:spTree>
    <p:extLst>
      <p:ext uri="{BB962C8B-B14F-4D97-AF65-F5344CB8AC3E}">
        <p14:creationId xmlns:p14="http://schemas.microsoft.com/office/powerpoint/2010/main" val="2495425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96B30F-2CA4-4C23-8A98-03326AD0451D}"/>
              </a:ext>
            </a:extLst>
          </p:cNvPr>
          <p:cNvSpPr>
            <a:spLocks noGrp="1"/>
          </p:cNvSpPr>
          <p:nvPr>
            <p:ph type="title"/>
          </p:nvPr>
        </p:nvSpPr>
        <p:spPr/>
        <p:txBody>
          <a:bodyPr/>
          <a:lstStyle/>
          <a:p>
            <a:r>
              <a:rPr lang="en-IN" dirty="0"/>
              <a:t>Class Diagram</a:t>
            </a: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29625" y="1731963"/>
            <a:ext cx="8523224" cy="4059237"/>
          </a:xfrm>
          <a:prstGeom prst="rect">
            <a:avLst/>
          </a:prstGeom>
        </p:spPr>
      </p:pic>
    </p:spTree>
    <p:extLst>
      <p:ext uri="{BB962C8B-B14F-4D97-AF65-F5344CB8AC3E}">
        <p14:creationId xmlns:p14="http://schemas.microsoft.com/office/powerpoint/2010/main" val="2709028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A477FD-D3FE-4D94-9240-62CECB4BD2A2}"/>
              </a:ext>
            </a:extLst>
          </p:cNvPr>
          <p:cNvSpPr>
            <a:spLocks noGrp="1"/>
          </p:cNvSpPr>
          <p:nvPr>
            <p:ph type="title"/>
          </p:nvPr>
        </p:nvSpPr>
        <p:spPr/>
        <p:txBody>
          <a:bodyPr/>
          <a:lstStyle/>
          <a:p>
            <a:r>
              <a:rPr lang="en-IN" dirty="0"/>
              <a:t>Coding Metrics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43875021"/>
              </p:ext>
            </p:extLst>
          </p:nvPr>
        </p:nvGraphicFramePr>
        <p:xfrm>
          <a:off x="3943846" y="1731962"/>
          <a:ext cx="4206240" cy="4059239"/>
        </p:xfrm>
        <a:graphic>
          <a:graphicData uri="http://schemas.openxmlformats.org/drawingml/2006/table">
            <a:tbl>
              <a:tblPr firstRow="1" firstCol="1" bandRow="1">
                <a:tableStyleId>{5C22544A-7EE6-4342-B048-85BDC9FD1C3A}</a:tableStyleId>
              </a:tblPr>
              <a:tblGrid>
                <a:gridCol w="2103120"/>
                <a:gridCol w="2103120"/>
              </a:tblGrid>
              <a:tr h="285255">
                <a:tc>
                  <a:txBody>
                    <a:bodyPr/>
                    <a:lstStyle/>
                    <a:p>
                      <a:pPr algn="l">
                        <a:lnSpc>
                          <a:spcPct val="106000"/>
                        </a:lnSpc>
                        <a:spcAft>
                          <a:spcPts val="800"/>
                        </a:spcAft>
                      </a:pPr>
                      <a:r>
                        <a:rPr lang="en-IN" sz="800">
                          <a:effectLst/>
                        </a:rPr>
                        <a:t>Baseline</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Description</a:t>
                      </a:r>
                      <a:endParaRPr lang="en-IN" sz="600">
                        <a:effectLst/>
                        <a:latin typeface="Calibri"/>
                        <a:ea typeface="Calibri"/>
                        <a:cs typeface="Times New Roman"/>
                      </a:endParaRPr>
                    </a:p>
                  </a:txBody>
                  <a:tcPr marL="36939" marR="36939" marT="0" marB="0"/>
                </a:tc>
              </a:tr>
              <a:tr h="274994">
                <a:tc>
                  <a:txBody>
                    <a:bodyPr/>
                    <a:lstStyle/>
                    <a:p>
                      <a:pPr algn="l">
                        <a:lnSpc>
                          <a:spcPct val="106000"/>
                        </a:lnSpc>
                        <a:spcAft>
                          <a:spcPts val="800"/>
                        </a:spcAft>
                      </a:pPr>
                      <a:r>
                        <a:rPr lang="en-IN" sz="800">
                          <a:effectLst/>
                        </a:rPr>
                        <a:t>Files #</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20</a:t>
                      </a:r>
                      <a:endParaRPr lang="en-IN" sz="600">
                        <a:effectLst/>
                        <a:latin typeface="Calibri"/>
                        <a:ea typeface="Calibri"/>
                        <a:cs typeface="Times New Roman"/>
                      </a:endParaRPr>
                    </a:p>
                  </a:txBody>
                  <a:tcPr marL="36939" marR="36939" marT="0" marB="0"/>
                </a:tc>
              </a:tr>
              <a:tr h="285255">
                <a:tc>
                  <a:txBody>
                    <a:bodyPr/>
                    <a:lstStyle/>
                    <a:p>
                      <a:pPr algn="l">
                        <a:lnSpc>
                          <a:spcPct val="106000"/>
                        </a:lnSpc>
                        <a:spcAft>
                          <a:spcPts val="800"/>
                        </a:spcAft>
                      </a:pPr>
                      <a:r>
                        <a:rPr lang="en-IN" sz="800">
                          <a:effectLst/>
                        </a:rPr>
                        <a:t>Lines #</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1163</a:t>
                      </a:r>
                      <a:endParaRPr lang="en-IN" sz="600">
                        <a:effectLst/>
                        <a:latin typeface="Calibri"/>
                        <a:ea typeface="Calibri"/>
                        <a:cs typeface="Times New Roman"/>
                      </a:endParaRPr>
                    </a:p>
                  </a:txBody>
                  <a:tcPr marL="36939" marR="36939" marT="0" marB="0"/>
                </a:tc>
              </a:tr>
              <a:tr h="285255">
                <a:tc>
                  <a:txBody>
                    <a:bodyPr/>
                    <a:lstStyle/>
                    <a:p>
                      <a:pPr algn="l">
                        <a:lnSpc>
                          <a:spcPct val="106000"/>
                        </a:lnSpc>
                        <a:spcAft>
                          <a:spcPts val="800"/>
                        </a:spcAft>
                      </a:pPr>
                      <a:r>
                        <a:rPr lang="en-IN" sz="800">
                          <a:effectLst/>
                        </a:rPr>
                        <a:t>Statements #</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737</a:t>
                      </a:r>
                      <a:endParaRPr lang="en-IN" sz="600">
                        <a:effectLst/>
                        <a:latin typeface="Calibri"/>
                        <a:ea typeface="Calibri"/>
                        <a:cs typeface="Times New Roman"/>
                      </a:endParaRPr>
                    </a:p>
                  </a:txBody>
                  <a:tcPr marL="36939" marR="36939" marT="0" marB="0"/>
                </a:tc>
              </a:tr>
              <a:tr h="285255">
                <a:tc>
                  <a:txBody>
                    <a:bodyPr/>
                    <a:lstStyle/>
                    <a:p>
                      <a:pPr algn="l">
                        <a:lnSpc>
                          <a:spcPct val="106000"/>
                        </a:lnSpc>
                        <a:spcAft>
                          <a:spcPts val="800"/>
                        </a:spcAft>
                      </a:pPr>
                      <a:r>
                        <a:rPr lang="en-IN" sz="800">
                          <a:effectLst/>
                        </a:rPr>
                        <a:t>% branches </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6.4</a:t>
                      </a:r>
                      <a:endParaRPr lang="en-IN" sz="600">
                        <a:effectLst/>
                        <a:latin typeface="Calibri"/>
                        <a:ea typeface="Calibri"/>
                        <a:cs typeface="Times New Roman"/>
                      </a:endParaRPr>
                    </a:p>
                  </a:txBody>
                  <a:tcPr marL="36939" marR="36939" marT="0" marB="0"/>
                </a:tc>
              </a:tr>
              <a:tr h="285255">
                <a:tc>
                  <a:txBody>
                    <a:bodyPr/>
                    <a:lstStyle/>
                    <a:p>
                      <a:pPr algn="l">
                        <a:lnSpc>
                          <a:spcPct val="106000"/>
                        </a:lnSpc>
                        <a:spcAft>
                          <a:spcPts val="800"/>
                        </a:spcAft>
                      </a:pPr>
                      <a:r>
                        <a:rPr lang="en-IN" sz="800">
                          <a:effectLst/>
                        </a:rPr>
                        <a:t>Calls #</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340</a:t>
                      </a:r>
                      <a:endParaRPr lang="en-IN" sz="600">
                        <a:effectLst/>
                        <a:latin typeface="Calibri"/>
                        <a:ea typeface="Calibri"/>
                        <a:cs typeface="Times New Roman"/>
                      </a:endParaRPr>
                    </a:p>
                  </a:txBody>
                  <a:tcPr marL="36939" marR="36939" marT="0" marB="0"/>
                </a:tc>
              </a:tr>
              <a:tr h="285255">
                <a:tc>
                  <a:txBody>
                    <a:bodyPr/>
                    <a:lstStyle/>
                    <a:p>
                      <a:pPr algn="l">
                        <a:lnSpc>
                          <a:spcPct val="106000"/>
                        </a:lnSpc>
                        <a:spcAft>
                          <a:spcPts val="800"/>
                        </a:spcAft>
                      </a:pPr>
                      <a:r>
                        <a:rPr lang="en-IN" sz="800">
                          <a:effectLst/>
                        </a:rPr>
                        <a:t>% Comments</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24.3</a:t>
                      </a:r>
                      <a:endParaRPr lang="en-IN" sz="600">
                        <a:effectLst/>
                        <a:latin typeface="Calibri"/>
                        <a:ea typeface="Calibri"/>
                        <a:cs typeface="Times New Roman"/>
                      </a:endParaRPr>
                    </a:p>
                  </a:txBody>
                  <a:tcPr marL="36939" marR="36939" marT="0" marB="0"/>
                </a:tc>
              </a:tr>
              <a:tr h="285255">
                <a:tc>
                  <a:txBody>
                    <a:bodyPr/>
                    <a:lstStyle/>
                    <a:p>
                      <a:pPr algn="l">
                        <a:lnSpc>
                          <a:spcPct val="106000"/>
                        </a:lnSpc>
                        <a:spcAft>
                          <a:spcPts val="800"/>
                        </a:spcAft>
                      </a:pPr>
                      <a:r>
                        <a:rPr lang="en-IN" sz="800">
                          <a:effectLst/>
                        </a:rPr>
                        <a:t>Classes #</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22</a:t>
                      </a:r>
                      <a:endParaRPr lang="en-IN" sz="600">
                        <a:effectLst/>
                        <a:latin typeface="Calibri"/>
                        <a:ea typeface="Calibri"/>
                        <a:cs typeface="Times New Roman"/>
                      </a:endParaRPr>
                    </a:p>
                  </a:txBody>
                  <a:tcPr marL="36939" marR="36939" marT="0" marB="0"/>
                </a:tc>
              </a:tr>
              <a:tr h="297910">
                <a:tc>
                  <a:txBody>
                    <a:bodyPr/>
                    <a:lstStyle/>
                    <a:p>
                      <a:pPr algn="l">
                        <a:lnSpc>
                          <a:spcPct val="106000"/>
                        </a:lnSpc>
                        <a:spcAft>
                          <a:spcPts val="800"/>
                        </a:spcAft>
                      </a:pPr>
                      <a:r>
                        <a:rPr lang="en-IN" sz="800">
                          <a:effectLst/>
                        </a:rPr>
                        <a:t>Methods/Class #</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2.77</a:t>
                      </a:r>
                      <a:endParaRPr lang="en-IN" sz="600">
                        <a:effectLst/>
                        <a:latin typeface="Calibri"/>
                        <a:ea typeface="Calibri"/>
                        <a:cs typeface="Times New Roman"/>
                      </a:endParaRPr>
                    </a:p>
                  </a:txBody>
                  <a:tcPr marL="36939" marR="36939" marT="0" marB="0"/>
                </a:tc>
              </a:tr>
              <a:tr h="297910">
                <a:tc>
                  <a:txBody>
                    <a:bodyPr/>
                    <a:lstStyle/>
                    <a:p>
                      <a:pPr algn="l">
                        <a:lnSpc>
                          <a:spcPct val="106000"/>
                        </a:lnSpc>
                        <a:spcAft>
                          <a:spcPts val="800"/>
                        </a:spcAft>
                      </a:pPr>
                      <a:r>
                        <a:rPr lang="en-IN" sz="800">
                          <a:effectLst/>
                        </a:rPr>
                        <a:t>Avg.statements/methods</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6.15</a:t>
                      </a:r>
                      <a:endParaRPr lang="en-IN" sz="600">
                        <a:effectLst/>
                        <a:latin typeface="Calibri"/>
                        <a:ea typeface="Calibri"/>
                        <a:cs typeface="Times New Roman"/>
                      </a:endParaRPr>
                    </a:p>
                  </a:txBody>
                  <a:tcPr marL="36939" marR="36939" marT="0" marB="0"/>
                </a:tc>
              </a:tr>
              <a:tr h="297910">
                <a:tc>
                  <a:txBody>
                    <a:bodyPr/>
                    <a:lstStyle/>
                    <a:p>
                      <a:pPr algn="l">
                        <a:lnSpc>
                          <a:spcPct val="106000"/>
                        </a:lnSpc>
                        <a:spcAft>
                          <a:spcPts val="800"/>
                        </a:spcAft>
                      </a:pPr>
                      <a:r>
                        <a:rPr lang="en-IN" sz="800">
                          <a:effectLst/>
                        </a:rPr>
                        <a:t>Max complexity</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14*</a:t>
                      </a:r>
                      <a:endParaRPr lang="en-IN" sz="600">
                        <a:effectLst/>
                        <a:latin typeface="Calibri"/>
                        <a:ea typeface="Calibri"/>
                        <a:cs typeface="Times New Roman"/>
                      </a:endParaRPr>
                    </a:p>
                  </a:txBody>
                  <a:tcPr marL="36939" marR="36939" marT="0" marB="0"/>
                </a:tc>
              </a:tr>
              <a:tr h="297910">
                <a:tc>
                  <a:txBody>
                    <a:bodyPr/>
                    <a:lstStyle/>
                    <a:p>
                      <a:pPr algn="l">
                        <a:lnSpc>
                          <a:spcPct val="106000"/>
                        </a:lnSpc>
                        <a:spcAft>
                          <a:spcPts val="800"/>
                        </a:spcAft>
                      </a:pPr>
                      <a:r>
                        <a:rPr lang="en-IN" sz="800">
                          <a:effectLst/>
                        </a:rPr>
                        <a:t>Max depth</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6</a:t>
                      </a:r>
                      <a:endParaRPr lang="en-IN" sz="600">
                        <a:effectLst/>
                        <a:latin typeface="Calibri"/>
                        <a:ea typeface="Calibri"/>
                        <a:cs typeface="Times New Roman"/>
                      </a:endParaRPr>
                    </a:p>
                  </a:txBody>
                  <a:tcPr marL="36939" marR="36939" marT="0" marB="0"/>
                </a:tc>
              </a:tr>
              <a:tr h="297910">
                <a:tc>
                  <a:txBody>
                    <a:bodyPr/>
                    <a:lstStyle/>
                    <a:p>
                      <a:pPr algn="l">
                        <a:lnSpc>
                          <a:spcPct val="106000"/>
                        </a:lnSpc>
                        <a:spcAft>
                          <a:spcPts val="800"/>
                        </a:spcAft>
                      </a:pPr>
                      <a:r>
                        <a:rPr lang="en-IN" sz="800">
                          <a:effectLst/>
                        </a:rPr>
                        <a:t>Avg .depth</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1.51</a:t>
                      </a:r>
                      <a:endParaRPr lang="en-IN" sz="600">
                        <a:effectLst/>
                        <a:latin typeface="Calibri"/>
                        <a:ea typeface="Calibri"/>
                        <a:cs typeface="Times New Roman"/>
                      </a:endParaRPr>
                    </a:p>
                  </a:txBody>
                  <a:tcPr marL="36939" marR="36939" marT="0" marB="0"/>
                </a:tc>
              </a:tr>
              <a:tr h="297910">
                <a:tc>
                  <a:txBody>
                    <a:bodyPr/>
                    <a:lstStyle/>
                    <a:p>
                      <a:pPr algn="l">
                        <a:lnSpc>
                          <a:spcPct val="106000"/>
                        </a:lnSpc>
                        <a:spcAft>
                          <a:spcPts val="800"/>
                        </a:spcAft>
                      </a:pPr>
                      <a:r>
                        <a:rPr lang="en-IN" sz="800">
                          <a:effectLst/>
                        </a:rPr>
                        <a:t>Avg.complexity</a:t>
                      </a:r>
                      <a:endParaRPr lang="en-IN" sz="600">
                        <a:effectLst/>
                        <a:latin typeface="Calibri"/>
                        <a:ea typeface="Calibri"/>
                        <a:cs typeface="Times New Roman"/>
                      </a:endParaRPr>
                    </a:p>
                  </a:txBody>
                  <a:tcPr marL="36939" marR="36939" marT="0" marB="0"/>
                </a:tc>
                <a:tc>
                  <a:txBody>
                    <a:bodyPr/>
                    <a:lstStyle/>
                    <a:p>
                      <a:pPr algn="l">
                        <a:lnSpc>
                          <a:spcPct val="106000"/>
                        </a:lnSpc>
                        <a:spcAft>
                          <a:spcPts val="800"/>
                        </a:spcAft>
                      </a:pPr>
                      <a:r>
                        <a:rPr lang="en-IN" sz="800">
                          <a:effectLst/>
                        </a:rPr>
                        <a:t>1.79*</a:t>
                      </a:r>
                      <a:endParaRPr lang="en-IN" sz="600">
                        <a:effectLst/>
                        <a:latin typeface="Calibri"/>
                        <a:ea typeface="Calibri"/>
                        <a:cs typeface="Times New Roman"/>
                      </a:endParaRPr>
                    </a:p>
                  </a:txBody>
                  <a:tcPr marL="36939" marR="36939" marT="0" marB="0"/>
                </a:tc>
              </a:tr>
            </a:tbl>
          </a:graphicData>
        </a:graphic>
      </p:graphicFrame>
    </p:spTree>
    <p:extLst>
      <p:ext uri="{BB962C8B-B14F-4D97-AF65-F5344CB8AC3E}">
        <p14:creationId xmlns:p14="http://schemas.microsoft.com/office/powerpoint/2010/main" val="13806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Performance Testing Summary</a:t>
            </a:r>
            <a:endParaRPr lang="en-IN"/>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3027" y="1731963"/>
            <a:ext cx="7216421" cy="4059237"/>
          </a:xfrm>
          <a:prstGeom prst="rect">
            <a:avLst/>
          </a:prstGeom>
        </p:spPr>
      </p:pic>
    </p:spTree>
    <p:extLst>
      <p:ext uri="{BB962C8B-B14F-4D97-AF65-F5344CB8AC3E}">
        <p14:creationId xmlns:p14="http://schemas.microsoft.com/office/powerpoint/2010/main" val="4243007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Performance Data</a:t>
            </a:r>
            <a:endParaRPr lang="en-IN"/>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3027" y="1731963"/>
            <a:ext cx="7216421" cy="4059237"/>
          </a:xfrm>
          <a:prstGeom prst="rect">
            <a:avLst/>
          </a:prstGeom>
        </p:spPr>
      </p:pic>
    </p:spTree>
    <p:extLst>
      <p:ext uri="{BB962C8B-B14F-4D97-AF65-F5344CB8AC3E}">
        <p14:creationId xmlns:p14="http://schemas.microsoft.com/office/powerpoint/2010/main" val="1279748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B8CDB3-45CD-42FD-9FEC-EBF1C24B5277}"/>
              </a:ext>
            </a:extLst>
          </p:cNvPr>
          <p:cNvSpPr>
            <a:spLocks noGrp="1"/>
          </p:cNvSpPr>
          <p:nvPr>
            <p:ph type="title"/>
          </p:nvPr>
        </p:nvSpPr>
        <p:spPr/>
        <p:txBody>
          <a:bodyPr>
            <a:normAutofit/>
          </a:bodyPr>
          <a:lstStyle/>
          <a:p>
            <a:r>
              <a:rPr lang="en-US" b="1" dirty="0">
                <a:effectLst/>
              </a:rPr>
              <a:t>Minutes of </a:t>
            </a:r>
            <a:r>
              <a:rPr lang="en-US" b="1">
                <a:effectLst/>
              </a:rPr>
              <a:t>meeting </a:t>
            </a:r>
            <a:r>
              <a:rPr lang="en-US" b="1" smtClean="0">
                <a:effectLst/>
              </a:rPr>
              <a:t> </a:t>
            </a:r>
            <a:endParaRPr lang="en-IN" dirty="0"/>
          </a:p>
        </p:txBody>
      </p:sp>
      <p:sp>
        <p:nvSpPr>
          <p:cNvPr id="3" name="Content Placeholder 2">
            <a:extLst>
              <a:ext uri="{FF2B5EF4-FFF2-40B4-BE49-F238E27FC236}">
                <a16:creationId xmlns="" xmlns:a16="http://schemas.microsoft.com/office/drawing/2014/main" id="{16C61628-30CC-41E7-92AE-BA907934B17F}"/>
              </a:ext>
            </a:extLst>
          </p:cNvPr>
          <p:cNvSpPr>
            <a:spLocks noGrp="1"/>
          </p:cNvSpPr>
          <p:nvPr>
            <p:ph idx="1"/>
          </p:nvPr>
        </p:nvSpPr>
        <p:spPr/>
        <p:txBody>
          <a:bodyPr>
            <a:normAutofit/>
          </a:bodyPr>
          <a:lstStyle/>
          <a:p>
            <a:r>
              <a:rPr lang="en-IN">
                <a:effectLst/>
              </a:rPr>
              <a:t>The Catero team worked on a commercial purpose to meet the need of our Customer who wants to start a catering website for their catering service which is being run successfully from many years</a:t>
            </a:r>
            <a:r>
              <a:rPr lang="en-IN" smtClean="0">
                <a:effectLst/>
              </a:rPr>
              <a:t>.</a:t>
            </a:r>
          </a:p>
          <a:p>
            <a:endParaRPr lang="en-IN">
              <a:effectLst/>
            </a:endParaRPr>
          </a:p>
        </p:txBody>
      </p:sp>
    </p:spTree>
    <p:extLst>
      <p:ext uri="{BB962C8B-B14F-4D97-AF65-F5344CB8AC3E}">
        <p14:creationId xmlns:p14="http://schemas.microsoft.com/office/powerpoint/2010/main" val="3041151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B2F281-F365-413B-B277-5C807A1293FA}"/>
              </a:ext>
            </a:extLst>
          </p:cNvPr>
          <p:cNvSpPr>
            <a:spLocks noGrp="1"/>
          </p:cNvSpPr>
          <p:nvPr>
            <p:ph type="title"/>
          </p:nvPr>
        </p:nvSpPr>
        <p:spPr/>
        <p:txBody>
          <a:bodyPr/>
          <a:lstStyle/>
          <a:p>
            <a:r>
              <a:rPr lang="en-US" b="1" dirty="0">
                <a:effectLst/>
              </a:rPr>
              <a:t>Minutes of </a:t>
            </a:r>
            <a:r>
              <a:rPr lang="en-US" b="1">
                <a:effectLst/>
              </a:rPr>
              <a:t>meeting </a:t>
            </a:r>
            <a:r>
              <a:rPr lang="en-US" b="1" smtClean="0">
                <a:effectLst/>
              </a:rPr>
              <a:t> </a:t>
            </a:r>
            <a:endParaRPr lang="en-IN" dirty="0"/>
          </a:p>
        </p:txBody>
      </p:sp>
      <p:sp>
        <p:nvSpPr>
          <p:cNvPr id="3" name="Content Placeholder 2">
            <a:extLst>
              <a:ext uri="{FF2B5EF4-FFF2-40B4-BE49-F238E27FC236}">
                <a16:creationId xmlns="" xmlns:a16="http://schemas.microsoft.com/office/drawing/2014/main" id="{AF56CC86-8D04-4D16-9AAB-2D64DA67B1D4}"/>
              </a:ext>
            </a:extLst>
          </p:cNvPr>
          <p:cNvSpPr>
            <a:spLocks noGrp="1"/>
          </p:cNvSpPr>
          <p:nvPr>
            <p:ph idx="1"/>
          </p:nvPr>
        </p:nvSpPr>
        <p:spPr>
          <a:xfrm>
            <a:off x="811033" y="1732449"/>
            <a:ext cx="10456524" cy="4819426"/>
          </a:xfrm>
        </p:spPr>
        <p:txBody>
          <a:bodyPr>
            <a:normAutofit/>
          </a:bodyPr>
          <a:lstStyle/>
          <a:p>
            <a:r>
              <a:rPr lang="en-IN">
                <a:effectLst/>
              </a:rPr>
              <a:t> </a:t>
            </a:r>
            <a:r>
              <a:rPr lang="en-IN" b="1" smtClean="0">
                <a:effectLst/>
              </a:rPr>
              <a:t>Phone </a:t>
            </a:r>
            <a:r>
              <a:rPr lang="en-IN" b="1">
                <a:effectLst/>
              </a:rPr>
              <a:t>Calls log with Client:</a:t>
            </a:r>
            <a:endParaRPr lang="en-IN">
              <a:effectLst/>
            </a:endParaRPr>
          </a:p>
          <a:p>
            <a:endParaRPr lang="en-IN" dirty="0"/>
          </a:p>
        </p:txBody>
      </p:sp>
      <p:pic>
        <p:nvPicPr>
          <p:cNvPr id="4" name="image2.jpg"/>
          <p:cNvPicPr/>
          <p:nvPr/>
        </p:nvPicPr>
        <p:blipFill>
          <a:blip r:embed="rId2"/>
          <a:srcRect/>
          <a:stretch>
            <a:fillRect/>
          </a:stretch>
        </p:blipFill>
        <p:spPr>
          <a:xfrm>
            <a:off x="3101009" y="2196009"/>
            <a:ext cx="3927944" cy="4135755"/>
          </a:xfrm>
          <a:prstGeom prst="rect">
            <a:avLst/>
          </a:prstGeom>
          <a:ln/>
        </p:spPr>
      </p:pic>
    </p:spTree>
    <p:extLst>
      <p:ext uri="{BB962C8B-B14F-4D97-AF65-F5344CB8AC3E}">
        <p14:creationId xmlns:p14="http://schemas.microsoft.com/office/powerpoint/2010/main" val="2498588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DECF55-3D70-4447-91FA-B7E59CAA4AD4}"/>
              </a:ext>
            </a:extLst>
          </p:cNvPr>
          <p:cNvSpPr>
            <a:spLocks noGrp="1"/>
          </p:cNvSpPr>
          <p:nvPr>
            <p:ph type="title"/>
          </p:nvPr>
        </p:nvSpPr>
        <p:spPr/>
        <p:txBody>
          <a:bodyPr>
            <a:normAutofit/>
          </a:bodyPr>
          <a:lstStyle/>
          <a:p>
            <a:r>
              <a:rPr lang="en-US" b="1" dirty="0">
                <a:effectLst/>
              </a:rPr>
              <a:t>Minutes of </a:t>
            </a:r>
            <a:r>
              <a:rPr lang="en-US" b="1">
                <a:effectLst/>
              </a:rPr>
              <a:t>meeting </a:t>
            </a:r>
            <a:r>
              <a:rPr lang="en-US" b="1" smtClean="0">
                <a:effectLst/>
              </a:rPr>
              <a:t>(Email </a:t>
            </a:r>
            <a:r>
              <a:rPr lang="en-US" b="1" dirty="0">
                <a:effectLst/>
              </a:rPr>
              <a:t>)</a:t>
            </a:r>
            <a:endParaRPr lang="en-IN" dirty="0"/>
          </a:p>
        </p:txBody>
      </p:sp>
      <p:sp>
        <p:nvSpPr>
          <p:cNvPr id="3" name="Content Placeholder 2">
            <a:extLst>
              <a:ext uri="{FF2B5EF4-FFF2-40B4-BE49-F238E27FC236}">
                <a16:creationId xmlns="" xmlns:a16="http://schemas.microsoft.com/office/drawing/2014/main" id="{109EFDE0-55E5-4169-A69A-A9ABDEDE2822}"/>
              </a:ext>
            </a:extLst>
          </p:cNvPr>
          <p:cNvSpPr>
            <a:spLocks noGrp="1"/>
          </p:cNvSpPr>
          <p:nvPr>
            <p:ph idx="1"/>
          </p:nvPr>
        </p:nvSpPr>
        <p:spPr>
          <a:xfrm>
            <a:off x="913795" y="1732449"/>
            <a:ext cx="10639450" cy="4906890"/>
          </a:xfrm>
        </p:spPr>
        <p:txBody>
          <a:bodyPr/>
          <a:lstStyle/>
          <a:p>
            <a:pPr marL="36900" indent="0">
              <a:buNone/>
            </a:pPr>
            <a:r>
              <a:rPr lang="en-IN" b="1">
                <a:effectLst/>
              </a:rPr>
              <a:t>Screenshot of Mail Confirmation by Client:</a:t>
            </a:r>
            <a:endParaRPr lang="en-IN">
              <a:effectLst/>
            </a:endParaRPr>
          </a:p>
          <a:p>
            <a:pPr marL="36900" indent="0">
              <a:buNone/>
            </a:pPr>
            <a:endParaRPr lang="en-IN" dirty="0"/>
          </a:p>
        </p:txBody>
      </p:sp>
      <p:pic>
        <p:nvPicPr>
          <p:cNvPr id="5" name="image1.png"/>
          <p:cNvPicPr/>
          <p:nvPr/>
        </p:nvPicPr>
        <p:blipFill>
          <a:blip r:embed="rId2"/>
          <a:srcRect/>
          <a:stretch>
            <a:fillRect/>
          </a:stretch>
        </p:blipFill>
        <p:spPr>
          <a:xfrm>
            <a:off x="2146852" y="2272679"/>
            <a:ext cx="7537837" cy="4157345"/>
          </a:xfrm>
          <a:prstGeom prst="rect">
            <a:avLst/>
          </a:prstGeom>
          <a:ln/>
        </p:spPr>
      </p:pic>
    </p:spTree>
    <p:extLst>
      <p:ext uri="{BB962C8B-B14F-4D97-AF65-F5344CB8AC3E}">
        <p14:creationId xmlns:p14="http://schemas.microsoft.com/office/powerpoint/2010/main" val="1661646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Feedback form</a:t>
            </a:r>
            <a:endParaRPr lang="en-IN"/>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67624" y="1566861"/>
            <a:ext cx="9792196" cy="4412520"/>
          </a:xfrm>
        </p:spPr>
      </p:pic>
    </p:spTree>
    <p:extLst>
      <p:ext uri="{BB962C8B-B14F-4D97-AF65-F5344CB8AC3E}">
        <p14:creationId xmlns:p14="http://schemas.microsoft.com/office/powerpoint/2010/main" val="2569675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3794" y="1732449"/>
            <a:ext cx="10512229" cy="4549081"/>
          </a:xfrm>
        </p:spPr>
        <p:txBody>
          <a:bodyPr/>
          <a:lstStyle/>
          <a:p>
            <a:r>
              <a:rPr lang="en-IN" b="1">
                <a:effectLst/>
              </a:rPr>
              <a:t>Video call screen shots with customer</a:t>
            </a:r>
            <a:endParaRPr lang="en-IN">
              <a:effectLst/>
            </a:endParaRPr>
          </a:p>
          <a:p>
            <a:endParaRPr lang="en-IN"/>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287447" y="2298051"/>
            <a:ext cx="4636275" cy="2544293"/>
          </a:xfrm>
          <a:prstGeom prst="rect">
            <a:avLst/>
          </a:prstGeom>
        </p:spPr>
      </p:pic>
      <p:pic>
        <p:nvPicPr>
          <p:cNvPr id="6" name="Content Placeholder 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098651" y="2298051"/>
            <a:ext cx="4340269" cy="2544294"/>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641983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2E57977-E23E-4286-BE19-42143FEB1EB5}"/>
              </a:ext>
            </a:extLst>
          </p:cNvPr>
          <p:cNvSpPr>
            <a:spLocks noGrp="1"/>
          </p:cNvSpPr>
          <p:nvPr>
            <p:ph type="title"/>
          </p:nvPr>
        </p:nvSpPr>
        <p:spPr/>
        <p:txBody>
          <a:bodyPr>
            <a:normAutofit/>
          </a:bodyPr>
          <a:lstStyle/>
          <a:p>
            <a:r>
              <a:rPr lang="en-IN" dirty="0"/>
              <a:t>NOVELTY</a:t>
            </a:r>
          </a:p>
        </p:txBody>
      </p:sp>
      <p:sp>
        <p:nvSpPr>
          <p:cNvPr id="5" name="Content Placeholder 4">
            <a:extLst>
              <a:ext uri="{FF2B5EF4-FFF2-40B4-BE49-F238E27FC236}">
                <a16:creationId xmlns="" xmlns:a16="http://schemas.microsoft.com/office/drawing/2014/main" id="{79334AC6-BAEB-46F1-9B13-3CE820503BB9}"/>
              </a:ext>
            </a:extLst>
          </p:cNvPr>
          <p:cNvSpPr>
            <a:spLocks noGrp="1"/>
          </p:cNvSpPr>
          <p:nvPr>
            <p:ph idx="1"/>
          </p:nvPr>
        </p:nvSpPr>
        <p:spPr>
          <a:xfrm>
            <a:off x="913795" y="1732449"/>
            <a:ext cx="10353762" cy="4767205"/>
          </a:xfrm>
        </p:spPr>
        <p:txBody>
          <a:bodyPr>
            <a:normAutofit/>
          </a:bodyPr>
          <a:lstStyle/>
          <a:p>
            <a:pPr marL="0" lvl="0" indent="0">
              <a:spcBef>
                <a:spcPts val="0"/>
              </a:spcBef>
              <a:spcAft>
                <a:spcPts val="0"/>
              </a:spcAft>
              <a:buNone/>
            </a:pPr>
            <a:r>
              <a:rPr lang="en-IN"/>
              <a:t>The following article provides the novelty of our project idea and the solution developed as part of our project work in the course Software engineering. </a:t>
            </a:r>
            <a:r>
              <a:rPr lang="en-IN" smtClean="0"/>
              <a:t>With our software Catero, more than 500 clients of our client from Vijayawada are going to experience online catering services for the first time in history. Our </a:t>
            </a:r>
            <a:r>
              <a:rPr lang="en-IN"/>
              <a:t>project is developing a dynamic website for a Catering management system that is accessible to users from both the computer over a Stable web connection. Having a website is an absolute necessity for most businesses today. </a:t>
            </a:r>
          </a:p>
          <a:p>
            <a:pPr marL="0" lvl="0" indent="0">
              <a:spcBef>
                <a:spcPts val="1600"/>
              </a:spcBef>
              <a:spcAft>
                <a:spcPts val="1600"/>
              </a:spcAft>
              <a:buNone/>
            </a:pPr>
            <a:r>
              <a:rPr lang="en-IN"/>
              <a:t>Statistics Are Overwhelming: Digital Orders Are Rising. To stay current, we developed a website for our customer in order to increase </a:t>
            </a:r>
            <a:r>
              <a:rPr lang="en-IN" smtClean="0"/>
              <a:t>his </a:t>
            </a:r>
            <a:r>
              <a:rPr lang="en-IN"/>
              <a:t>sales as the catering service is already so popular so this might add up to their business and help increase in their sales and profits. </a:t>
            </a:r>
          </a:p>
        </p:txBody>
      </p:sp>
    </p:spTree>
    <p:extLst>
      <p:ext uri="{BB962C8B-B14F-4D97-AF65-F5344CB8AC3E}">
        <p14:creationId xmlns:p14="http://schemas.microsoft.com/office/powerpoint/2010/main" val="320261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b="1">
                <a:effectLst/>
              </a:rPr>
              <a:t>Video link of customer about Catero</a:t>
            </a:r>
            <a:endParaRPr lang="en-IN">
              <a:effectLst/>
            </a:endParaRPr>
          </a:p>
          <a:p>
            <a:r>
              <a:rPr lang="en-IN" u="sng">
                <a:effectLst/>
                <a:hlinkClick r:id="rId2"/>
              </a:rPr>
              <a:t>https://drive.google.com/file/d/1CPZ_Y1J-D67HJSCdSCgXCSObQhgqb-4A/view?usp=drivesdk</a:t>
            </a:r>
            <a:endParaRPr lang="en-IN">
              <a:effectLst/>
            </a:endParaRPr>
          </a:p>
          <a:p>
            <a:endParaRPr lang="en-IN"/>
          </a:p>
        </p:txBody>
      </p:sp>
    </p:spTree>
    <p:extLst>
      <p:ext uri="{BB962C8B-B14F-4D97-AF65-F5344CB8AC3E}">
        <p14:creationId xmlns:p14="http://schemas.microsoft.com/office/powerpoint/2010/main" val="220934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rectangular brown wooden framed chalkboard with thank you note">
            <a:extLst>
              <a:ext uri="{FF2B5EF4-FFF2-40B4-BE49-F238E27FC236}">
                <a16:creationId xmlns="" xmlns:a16="http://schemas.microsoft.com/office/drawing/2014/main" id="{D85E4AA6-45AC-4D8F-8055-7A9D37678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858" y="1680520"/>
            <a:ext cx="5586284" cy="330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72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788C62-F511-4E02-BA15-0C34F50986F2}"/>
              </a:ext>
            </a:extLst>
          </p:cNvPr>
          <p:cNvSpPr>
            <a:spLocks noGrp="1"/>
          </p:cNvSpPr>
          <p:nvPr>
            <p:ph type="title"/>
          </p:nvPr>
        </p:nvSpPr>
        <p:spPr/>
        <p:txBody>
          <a:bodyPr/>
          <a:lstStyle/>
          <a:p>
            <a:r>
              <a:rPr lang="en-IN" b="1" dirty="0">
                <a:effectLst/>
              </a:rPr>
              <a:t>Sophistication Value of the Project</a:t>
            </a:r>
            <a:endParaRPr lang="en-IN" dirty="0"/>
          </a:p>
        </p:txBody>
      </p:sp>
      <p:sp>
        <p:nvSpPr>
          <p:cNvPr id="3" name="Content Placeholder 2">
            <a:extLst>
              <a:ext uri="{FF2B5EF4-FFF2-40B4-BE49-F238E27FC236}">
                <a16:creationId xmlns="" xmlns:a16="http://schemas.microsoft.com/office/drawing/2014/main" id="{919BECAF-9F24-4181-913A-22DB81F4FE45}"/>
              </a:ext>
            </a:extLst>
          </p:cNvPr>
          <p:cNvSpPr>
            <a:spLocks noGrp="1"/>
          </p:cNvSpPr>
          <p:nvPr>
            <p:ph idx="1"/>
          </p:nvPr>
        </p:nvSpPr>
        <p:spPr>
          <a:xfrm>
            <a:off x="345989" y="1732449"/>
            <a:ext cx="11454714" cy="4903129"/>
          </a:xfrm>
        </p:spPr>
        <p:txBody>
          <a:bodyPr>
            <a:normAutofit/>
          </a:bodyPr>
          <a:lstStyle/>
          <a:p>
            <a:pPr marL="0" lvl="0" indent="0">
              <a:spcBef>
                <a:spcPts val="0"/>
              </a:spcBef>
              <a:spcAft>
                <a:spcPts val="0"/>
              </a:spcAft>
              <a:buNone/>
            </a:pPr>
            <a:r>
              <a:rPr lang="en-IN"/>
              <a:t>Google </a:t>
            </a:r>
            <a:r>
              <a:rPr lang="en-IN" smtClean="0"/>
              <a:t>Sign-in:</a:t>
            </a:r>
          </a:p>
          <a:p>
            <a:pPr marL="0" lvl="0" indent="0">
              <a:spcBef>
                <a:spcPts val="0"/>
              </a:spcBef>
              <a:spcAft>
                <a:spcPts val="0"/>
              </a:spcAft>
              <a:buNone/>
            </a:pPr>
            <a:r>
              <a:rPr lang="en-IN"/>
              <a:t>	</a:t>
            </a:r>
            <a:r>
              <a:rPr lang="en-IN">
                <a:effectLst/>
              </a:rPr>
              <a:t>This was one complex task where we had to burn some midnight oil for setting up Google SignIn using google console api by generating Oauth2 authentication.</a:t>
            </a:r>
            <a:endParaRPr lang="en-IN"/>
          </a:p>
          <a:p>
            <a:pPr marL="0" lvl="0" indent="0">
              <a:spcBef>
                <a:spcPts val="1600"/>
              </a:spcBef>
              <a:spcAft>
                <a:spcPts val="0"/>
              </a:spcAft>
              <a:buNone/>
            </a:pPr>
            <a:r>
              <a:rPr lang="en-IN"/>
              <a:t>Image Retrieving </a:t>
            </a:r>
            <a:endParaRPr lang="en-IN" smtClean="0"/>
          </a:p>
          <a:p>
            <a:pPr marL="0" lvl="0" indent="0">
              <a:spcBef>
                <a:spcPts val="1600"/>
              </a:spcBef>
              <a:spcAft>
                <a:spcPts val="0"/>
              </a:spcAft>
              <a:buNone/>
            </a:pPr>
            <a:r>
              <a:rPr lang="en-IN" smtClean="0"/>
              <a:t>Coding using JSP and Servlet:</a:t>
            </a:r>
          </a:p>
          <a:p>
            <a:pPr marL="0" lvl="0" indent="0">
              <a:spcBef>
                <a:spcPts val="1600"/>
              </a:spcBef>
              <a:spcAft>
                <a:spcPts val="1600"/>
              </a:spcAft>
              <a:buNone/>
            </a:pPr>
            <a:r>
              <a:rPr lang="en-IN" smtClean="0">
                <a:effectLst/>
              </a:rPr>
              <a:t> 	After </a:t>
            </a:r>
            <a:r>
              <a:rPr lang="en-IN">
                <a:effectLst/>
              </a:rPr>
              <a:t>all , coding in jsp and servlets didn’t turn out to be an easy </a:t>
            </a:r>
            <a:r>
              <a:rPr lang="en-IN" smtClean="0">
                <a:effectLst/>
              </a:rPr>
              <a:t>task.</a:t>
            </a:r>
            <a:r>
              <a:rPr lang="en-IN">
                <a:effectLst/>
              </a:rPr>
              <a:t> Though it was hard , we chose it cause we believed it would give the perfect result for our expectations .</a:t>
            </a:r>
            <a:endParaRPr lang="en-IN"/>
          </a:p>
        </p:txBody>
      </p:sp>
    </p:spTree>
    <p:extLst>
      <p:ext uri="{BB962C8B-B14F-4D97-AF65-F5344CB8AC3E}">
        <p14:creationId xmlns:p14="http://schemas.microsoft.com/office/powerpoint/2010/main" val="4279519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3A3910-DF46-47BD-A923-57C921A02FB8}"/>
              </a:ext>
            </a:extLst>
          </p:cNvPr>
          <p:cNvSpPr>
            <a:spLocks noGrp="1"/>
          </p:cNvSpPr>
          <p:nvPr>
            <p:ph type="title"/>
          </p:nvPr>
        </p:nvSpPr>
        <p:spPr/>
        <p:txBody>
          <a:bodyPr>
            <a:normAutofit fontScale="90000"/>
          </a:bodyPr>
          <a:lstStyle/>
          <a:p>
            <a:r>
              <a:rPr lang="en-IN" b="1" dirty="0">
                <a:effectLst/>
              </a:rPr>
              <a:t>Nature </a:t>
            </a:r>
            <a:r>
              <a:rPr lang="en-IN" b="1">
                <a:effectLst/>
              </a:rPr>
              <a:t>of </a:t>
            </a:r>
            <a:r>
              <a:rPr lang="en-IN" b="1" smtClean="0">
                <a:effectLst/>
              </a:rPr>
              <a:t>Customer</a:t>
            </a:r>
            <a:r>
              <a:rPr lang="en-IN" dirty="0">
                <a:effectLst/>
              </a:rPr>
              <a:t/>
            </a:r>
            <a:br>
              <a:rPr lang="en-IN" dirty="0">
                <a:effectLst/>
              </a:rPr>
            </a:br>
            <a:endParaRPr lang="en-IN" dirty="0"/>
          </a:p>
        </p:txBody>
      </p:sp>
      <p:sp>
        <p:nvSpPr>
          <p:cNvPr id="3" name="Content Placeholder 2">
            <a:extLst>
              <a:ext uri="{FF2B5EF4-FFF2-40B4-BE49-F238E27FC236}">
                <a16:creationId xmlns="" xmlns:a16="http://schemas.microsoft.com/office/drawing/2014/main" id="{207ADC57-1C3C-44A4-9023-13085086624C}"/>
              </a:ext>
            </a:extLst>
          </p:cNvPr>
          <p:cNvSpPr>
            <a:spLocks noGrp="1"/>
          </p:cNvSpPr>
          <p:nvPr>
            <p:ph idx="1"/>
          </p:nvPr>
        </p:nvSpPr>
        <p:spPr>
          <a:xfrm>
            <a:off x="913795" y="1732449"/>
            <a:ext cx="10353762" cy="4791919"/>
          </a:xfrm>
        </p:spPr>
        <p:txBody>
          <a:bodyPr>
            <a:normAutofit/>
          </a:bodyPr>
          <a:lstStyle/>
          <a:p>
            <a:pPr marL="36900" indent="0">
              <a:buNone/>
            </a:pPr>
            <a:r>
              <a:rPr lang="en-IN">
                <a:effectLst/>
              </a:rPr>
              <a:t>There are always positive and negative feedback from our customer according to his need. As we are the development team and the project is just being developed by us and it is developed for our customer who intends to use this web application for his business growth. In this way we have only one customer for our project technically , with whom we regularly interact. As far as his nature is considered , he expected a decent work from us and which would turn out a good catering order platform who intends to order food from online. We generalized all the requirements of a customer ordering which we wanted to include as features of our web app before we started our work and let our customer know it , so that , we could add any features he’d say beforehand to the blueprint and make our work easier. Our customer was quite happy with the included features and waved a green flag.</a:t>
            </a:r>
          </a:p>
          <a:p>
            <a:pPr marL="36900" indent="0">
              <a:buNone/>
            </a:pPr>
            <a:endParaRPr lang="en-IN" dirty="0"/>
          </a:p>
        </p:txBody>
      </p:sp>
    </p:spTree>
    <p:extLst>
      <p:ext uri="{BB962C8B-B14F-4D97-AF65-F5344CB8AC3E}">
        <p14:creationId xmlns:p14="http://schemas.microsoft.com/office/powerpoint/2010/main" val="5359549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F51B62-BB4F-4D36-982D-C598C25D2695}"/>
              </a:ext>
            </a:extLst>
          </p:cNvPr>
          <p:cNvSpPr>
            <a:spLocks noGrp="1"/>
          </p:cNvSpPr>
          <p:nvPr>
            <p:ph type="title"/>
          </p:nvPr>
        </p:nvSpPr>
        <p:spPr>
          <a:xfrm>
            <a:off x="919119" y="395416"/>
            <a:ext cx="10353762" cy="970450"/>
          </a:xfrm>
        </p:spPr>
        <p:txBody>
          <a:bodyPr>
            <a:normAutofit/>
          </a:bodyPr>
          <a:lstStyle/>
          <a:p>
            <a:r>
              <a:rPr lang="en-IN" b="1" dirty="0">
                <a:effectLst/>
              </a:rPr>
              <a:t>Applicability of the Project</a:t>
            </a:r>
            <a:endParaRPr lang="en-IN" dirty="0"/>
          </a:p>
        </p:txBody>
      </p:sp>
      <p:sp>
        <p:nvSpPr>
          <p:cNvPr id="3" name="Content Placeholder 2">
            <a:extLst>
              <a:ext uri="{FF2B5EF4-FFF2-40B4-BE49-F238E27FC236}">
                <a16:creationId xmlns="" xmlns:a16="http://schemas.microsoft.com/office/drawing/2014/main" id="{22B05776-0723-4B77-A5B5-71165760563A}"/>
              </a:ext>
            </a:extLst>
          </p:cNvPr>
          <p:cNvSpPr>
            <a:spLocks noGrp="1"/>
          </p:cNvSpPr>
          <p:nvPr>
            <p:ph idx="1"/>
          </p:nvPr>
        </p:nvSpPr>
        <p:spPr>
          <a:xfrm>
            <a:off x="907738" y="1311965"/>
            <a:ext cx="10057111" cy="4991593"/>
          </a:xfrm>
        </p:spPr>
        <p:txBody>
          <a:bodyPr>
            <a:normAutofit/>
          </a:bodyPr>
          <a:lstStyle/>
          <a:p>
            <a:pPr marL="0" lvl="0" indent="0">
              <a:spcBef>
                <a:spcPts val="0"/>
              </a:spcBef>
              <a:spcAft>
                <a:spcPts val="0"/>
              </a:spcAft>
              <a:buClr>
                <a:schemeClr val="dk1"/>
              </a:buClr>
              <a:buSzPts val="1100"/>
              <a:buNone/>
            </a:pPr>
            <a:r>
              <a:rPr lang="en-IN"/>
              <a:t>The purpose of this phase is to present a detail description about the applicability of our project Catero. The purpose of the Catering management service is to create a convenient and easy-to-use </a:t>
            </a:r>
            <a:r>
              <a:rPr lang="en-IN" smtClean="0"/>
              <a:t>web application </a:t>
            </a:r>
            <a:r>
              <a:rPr lang="en-IN"/>
              <a:t>for customers, trying to book the orders. </a:t>
            </a:r>
          </a:p>
          <a:p>
            <a:pPr marL="0" lvl="0" indent="0">
              <a:spcBef>
                <a:spcPts val="1600"/>
              </a:spcBef>
              <a:spcAft>
                <a:spcPts val="1600"/>
              </a:spcAft>
              <a:buNone/>
            </a:pPr>
            <a:endParaRPr lang="en-IN"/>
          </a:p>
          <a:p>
            <a:endParaRPr lang="en-IN" dirty="0"/>
          </a:p>
        </p:txBody>
      </p:sp>
    </p:spTree>
    <p:extLst>
      <p:ext uri="{BB962C8B-B14F-4D97-AF65-F5344CB8AC3E}">
        <p14:creationId xmlns:p14="http://schemas.microsoft.com/office/powerpoint/2010/main" val="1957324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37DACE-1A1E-4640-A778-40EFC1DE7182}"/>
              </a:ext>
            </a:extLst>
          </p:cNvPr>
          <p:cNvSpPr>
            <a:spLocks noGrp="1"/>
          </p:cNvSpPr>
          <p:nvPr>
            <p:ph type="title"/>
          </p:nvPr>
        </p:nvSpPr>
        <p:spPr/>
        <p:txBody>
          <a:bodyPr/>
          <a:lstStyle/>
          <a:p>
            <a:r>
              <a:rPr lang="en-IN" dirty="0"/>
              <a:t>Use Case Diagram</a:t>
            </a:r>
          </a:p>
        </p:txBody>
      </p:sp>
      <p:pic>
        <p:nvPicPr>
          <p:cNvPr id="5" name="image26.png"/>
          <p:cNvPicPr>
            <a:picLocks noGrp="1"/>
          </p:cNvPicPr>
          <p:nvPr>
            <p:ph idx="1"/>
          </p:nvPr>
        </p:nvPicPr>
        <p:blipFill>
          <a:blip r:embed="rId2"/>
          <a:srcRect/>
          <a:stretch>
            <a:fillRect/>
          </a:stretch>
        </p:blipFill>
        <p:spPr>
          <a:xfrm>
            <a:off x="2337683" y="1731962"/>
            <a:ext cx="7609399" cy="4740399"/>
          </a:xfrm>
          <a:prstGeom prst="rect">
            <a:avLst/>
          </a:prstGeom>
          <a:ln/>
        </p:spPr>
      </p:pic>
    </p:spTree>
    <p:extLst>
      <p:ext uri="{BB962C8B-B14F-4D97-AF65-F5344CB8AC3E}">
        <p14:creationId xmlns:p14="http://schemas.microsoft.com/office/powerpoint/2010/main" val="111859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State diagram User</a:t>
            </a:r>
            <a:endParaRPr lang="en-IN"/>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04533" y="1731963"/>
            <a:ext cx="8773409" cy="4059237"/>
          </a:xfrm>
          <a:prstGeom prst="rect">
            <a:avLst/>
          </a:prstGeom>
        </p:spPr>
      </p:pic>
    </p:spTree>
    <p:extLst>
      <p:ext uri="{BB962C8B-B14F-4D97-AF65-F5344CB8AC3E}">
        <p14:creationId xmlns:p14="http://schemas.microsoft.com/office/powerpoint/2010/main" val="772867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Admin side</a:t>
            </a:r>
            <a:endParaRPr lang="en-IN"/>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168714" y="1765190"/>
            <a:ext cx="5845047" cy="3586038"/>
          </a:xfrm>
          <a:prstGeom prst="rect">
            <a:avLst/>
          </a:prstGeom>
        </p:spPr>
      </p:pic>
    </p:spTree>
    <p:extLst>
      <p:ext uri="{BB962C8B-B14F-4D97-AF65-F5344CB8AC3E}">
        <p14:creationId xmlns:p14="http://schemas.microsoft.com/office/powerpoint/2010/main" val="184231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3F5D6D-98EA-44F1-BA73-B468A7303C1E}"/>
              </a:ext>
            </a:extLst>
          </p:cNvPr>
          <p:cNvSpPr>
            <a:spLocks noGrp="1"/>
          </p:cNvSpPr>
          <p:nvPr>
            <p:ph type="title"/>
          </p:nvPr>
        </p:nvSpPr>
        <p:spPr>
          <a:xfrm>
            <a:off x="913795" y="296562"/>
            <a:ext cx="10353762" cy="1283488"/>
          </a:xfrm>
        </p:spPr>
        <p:txBody>
          <a:bodyPr>
            <a:normAutofit fontScale="90000"/>
          </a:bodyPr>
          <a:lstStyle/>
          <a:p>
            <a:r>
              <a:rPr lang="en-IN" b="1" dirty="0">
                <a:effectLst/>
              </a:rPr>
              <a:t>Tools and Technologies used during the project development:</a:t>
            </a:r>
            <a:r>
              <a:rPr lang="en-IN" dirty="0">
                <a:effectLst/>
              </a:rPr>
              <a:t/>
            </a:r>
            <a:br>
              <a:rPr lang="en-IN" dirty="0">
                <a:effectLst/>
              </a:rPr>
            </a:br>
            <a:endParaRPr lang="en-IN" dirty="0"/>
          </a:p>
        </p:txBody>
      </p:sp>
      <p:sp>
        <p:nvSpPr>
          <p:cNvPr id="3" name="Content Placeholder 2">
            <a:extLst>
              <a:ext uri="{FF2B5EF4-FFF2-40B4-BE49-F238E27FC236}">
                <a16:creationId xmlns="" xmlns:a16="http://schemas.microsoft.com/office/drawing/2014/main" id="{60571298-6885-460B-93BF-F925475C127C}"/>
              </a:ext>
            </a:extLst>
          </p:cNvPr>
          <p:cNvSpPr>
            <a:spLocks noGrp="1"/>
          </p:cNvSpPr>
          <p:nvPr>
            <p:ph idx="1"/>
          </p:nvPr>
        </p:nvSpPr>
        <p:spPr>
          <a:xfrm>
            <a:off x="913795" y="1383957"/>
            <a:ext cx="10353762" cy="5177481"/>
          </a:xfrm>
        </p:spPr>
        <p:txBody>
          <a:bodyPr>
            <a:normAutofit lnSpcReduction="10000"/>
          </a:bodyPr>
          <a:lstStyle/>
          <a:p>
            <a:pPr marL="36900" indent="0">
              <a:buNone/>
            </a:pPr>
            <a:r>
              <a:rPr lang="en-IN" dirty="0">
                <a:effectLst/>
              </a:rPr>
              <a:t/>
            </a:r>
            <a:br>
              <a:rPr lang="en-IN" dirty="0">
                <a:effectLst/>
              </a:rPr>
            </a:br>
            <a:r>
              <a:rPr lang="en-IN" dirty="0">
                <a:effectLst/>
              </a:rPr>
              <a:t>Tools for Specification </a:t>
            </a:r>
          </a:p>
          <a:p>
            <a:pPr lvl="0" fontAlgn="base"/>
            <a:r>
              <a:rPr lang="en-IN" dirty="0">
                <a:effectLst/>
              </a:rPr>
              <a:t>ArgoUML</a:t>
            </a:r>
          </a:p>
          <a:p>
            <a:pPr lvl="0" fontAlgn="base"/>
            <a:r>
              <a:rPr lang="en-IN" smtClean="0">
                <a:effectLst/>
              </a:rPr>
              <a:t>MS Word</a:t>
            </a:r>
            <a:endParaRPr lang="en-IN" dirty="0">
              <a:effectLst/>
            </a:endParaRPr>
          </a:p>
          <a:p>
            <a:pPr lvl="0" fontAlgn="base"/>
            <a:r>
              <a:rPr lang="en-IN" dirty="0">
                <a:effectLst/>
              </a:rPr>
              <a:t>Sublime Text </a:t>
            </a:r>
          </a:p>
          <a:p>
            <a:r>
              <a:rPr lang="en-IN" dirty="0">
                <a:effectLst/>
              </a:rPr>
              <a:t>Tools for Design</a:t>
            </a:r>
          </a:p>
          <a:p>
            <a:pPr marL="36900" indent="0">
              <a:buNone/>
            </a:pPr>
            <a:r>
              <a:rPr lang="en-IN" smtClean="0">
                <a:effectLst/>
              </a:rPr>
              <a:t>Tools </a:t>
            </a:r>
            <a:r>
              <a:rPr lang="en-IN" dirty="0">
                <a:effectLst/>
              </a:rPr>
              <a:t>for Documentation</a:t>
            </a:r>
          </a:p>
          <a:p>
            <a:pPr lvl="0" fontAlgn="base"/>
            <a:r>
              <a:rPr lang="en-IN" smtClean="0">
                <a:effectLst/>
              </a:rPr>
              <a:t>MS </a:t>
            </a:r>
            <a:r>
              <a:rPr lang="en-IN" dirty="0">
                <a:effectLst/>
              </a:rPr>
              <a:t>Word</a:t>
            </a:r>
          </a:p>
          <a:p>
            <a:pPr lvl="0" fontAlgn="base"/>
            <a:r>
              <a:rPr lang="en-IN" dirty="0">
                <a:effectLst/>
              </a:rPr>
              <a:t>Google Docs</a:t>
            </a:r>
          </a:p>
          <a:p>
            <a:pPr lvl="0" fontAlgn="base"/>
            <a:r>
              <a:rPr lang="en-IN" dirty="0">
                <a:effectLst/>
              </a:rPr>
              <a:t>Sublime Text </a:t>
            </a:r>
          </a:p>
          <a:p>
            <a:pPr lvl="0" fontAlgn="base"/>
            <a:r>
              <a:rPr lang="en-IN" dirty="0">
                <a:effectLst/>
              </a:rPr>
              <a:t> PDF Converter</a:t>
            </a:r>
          </a:p>
          <a:p>
            <a:pPr lvl="0" fontAlgn="base"/>
            <a:r>
              <a:rPr lang="en-IN" dirty="0">
                <a:effectLst/>
              </a:rPr>
              <a:t> Snipping Tool</a:t>
            </a:r>
          </a:p>
          <a:p>
            <a:pPr lvl="0" fontAlgn="base"/>
            <a:endParaRPr lang="en-IN" dirty="0">
              <a:effectLst/>
            </a:endParaRPr>
          </a:p>
          <a:p>
            <a:pPr marL="36900" indent="0">
              <a:buNone/>
            </a:pPr>
            <a:endParaRPr lang="en-IN" dirty="0"/>
          </a:p>
        </p:txBody>
      </p:sp>
    </p:spTree>
    <p:extLst>
      <p:ext uri="{BB962C8B-B14F-4D97-AF65-F5344CB8AC3E}">
        <p14:creationId xmlns:p14="http://schemas.microsoft.com/office/powerpoint/2010/main" val="7419378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1138</TotalTime>
  <Words>529</Words>
  <Application>Microsoft Office PowerPoint</Application>
  <PresentationFormat>Custom</PresentationFormat>
  <Paragraphs>84</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Slate</vt:lpstr>
      <vt:lpstr>CATERO CATERING MANAGEMENT SYSTEM</vt:lpstr>
      <vt:lpstr>NOVELTY</vt:lpstr>
      <vt:lpstr>Sophistication Value of the Project</vt:lpstr>
      <vt:lpstr>Nature of Customer </vt:lpstr>
      <vt:lpstr>Applicability of the Project</vt:lpstr>
      <vt:lpstr>Use Case Diagram</vt:lpstr>
      <vt:lpstr>State diagram User</vt:lpstr>
      <vt:lpstr>Admin side</vt:lpstr>
      <vt:lpstr>Tools and Technologies used during the project development: </vt:lpstr>
      <vt:lpstr>PowerPoint Presentation</vt:lpstr>
      <vt:lpstr>Class Diagram</vt:lpstr>
      <vt:lpstr>Coding Metrics</vt:lpstr>
      <vt:lpstr>Performance Testing Summary</vt:lpstr>
      <vt:lpstr>Performance Data</vt:lpstr>
      <vt:lpstr>Minutes of meeting  </vt:lpstr>
      <vt:lpstr>Minutes of meeting  </vt:lpstr>
      <vt:lpstr>Minutes of meeting (Email )</vt:lpstr>
      <vt:lpstr>Feedback form</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WORLD</dc:title>
  <dc:creator>Rutvik Jaini</dc:creator>
  <cp:lastModifiedBy>Windows User</cp:lastModifiedBy>
  <cp:revision>26</cp:revision>
  <dcterms:created xsi:type="dcterms:W3CDTF">2018-11-28T15:18:37Z</dcterms:created>
  <dcterms:modified xsi:type="dcterms:W3CDTF">2018-11-29T08:32:30Z</dcterms:modified>
</cp:coreProperties>
</file>